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4"/>
  </p:sldMasterIdLst>
  <p:notesMasterIdLst>
    <p:notesMasterId r:id="rId13"/>
  </p:notesMasterIdLst>
  <p:sldIdLst>
    <p:sldId id="256" r:id="rId5"/>
    <p:sldId id="280" r:id="rId6"/>
    <p:sldId id="282" r:id="rId7"/>
    <p:sldId id="286" r:id="rId8"/>
    <p:sldId id="284" r:id="rId9"/>
    <p:sldId id="283" r:id="rId10"/>
    <p:sldId id="285" r:id="rId11"/>
    <p:sldId id="281" r:id="rId1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石井 万里" initials="石井" lastIdx="2" clrIdx="0">
    <p:extLst>
      <p:ext uri="{19B8F6BF-5375-455C-9EA6-DF929625EA0E}">
        <p15:presenceInfo xmlns:p15="http://schemas.microsoft.com/office/powerpoint/2012/main" userId="10ad79d2ba607b1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36" autoAdjust="0"/>
    <p:restoredTop sz="65123" autoAdjust="0"/>
  </p:normalViewPr>
  <p:slideViewPr>
    <p:cSldViewPr snapToGrid="0">
      <p:cViewPr>
        <p:scale>
          <a:sx n="40" d="100"/>
          <a:sy n="40" d="100"/>
        </p:scale>
        <p:origin x="56" y="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media/image1.jpg>
</file>

<file path=ppt/media/image2.jpeg>
</file>

<file path=ppt/media/image3.jpg>
</file>

<file path=ppt/media/image4.jpeg>
</file>

<file path=ppt/media/image5.jpeg>
</file>

<file path=ppt/media/image6.jpe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CEF70-03C5-4AA6-B648-57F712DEBE00}" type="datetimeFigureOut">
              <a:rPr kumimoji="1" lang="ja-JP" altLang="en-US" smtClean="0"/>
              <a:t>2022/6/9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C27942-1BA5-4B4A-8089-5D97E3064660}" type="slidenum">
              <a:rPr kumimoji="1" lang="ja-JP" altLang="en-US" smtClean="0"/>
              <a:t>‹#›</a:t>
            </a:fld>
            <a:endParaRPr kumimoji="1" lang="ja-JP" altLang="en-US"/>
          </a:p>
        </p:txBody>
      </p:sp>
    </p:spTree>
    <p:extLst>
      <p:ext uri="{BB962C8B-B14F-4D97-AF65-F5344CB8AC3E}">
        <p14:creationId xmlns:p14="http://schemas.microsoft.com/office/powerpoint/2010/main" val="88348736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電気通信大学学域</a:t>
            </a:r>
            <a:r>
              <a:rPr kumimoji="1" lang="en-US" altLang="ja-JP" dirty="0"/>
              <a:t>2</a:t>
            </a:r>
            <a:r>
              <a:rPr kumimoji="1" lang="ja-JP" altLang="en-US" dirty="0"/>
              <a:t>年の石井万里と申します。</a:t>
            </a:r>
            <a:endParaRPr kumimoji="1" lang="en-US" altLang="ja-JP" dirty="0"/>
          </a:p>
          <a:p>
            <a:endParaRPr kumimoji="1" lang="en-US" altLang="ja-JP" dirty="0"/>
          </a:p>
          <a:p>
            <a:r>
              <a:rPr kumimoji="1" lang="ja-JP" altLang="en-US" dirty="0"/>
              <a:t>本日は、我々が開発している</a:t>
            </a:r>
            <a:endParaRPr kumimoji="1" lang="en-US" altLang="ja-JP" dirty="0"/>
          </a:p>
          <a:p>
            <a:r>
              <a:rPr kumimoji="1" lang="ja-JP" altLang="en-US" dirty="0"/>
              <a:t>「飲む行為に付加価値を与えるグラス型ディスプレイ」</a:t>
            </a:r>
            <a:endParaRPr kumimoji="1" lang="en-US" altLang="ja-JP" dirty="0"/>
          </a:p>
          <a:p>
            <a:r>
              <a:rPr kumimoji="1" lang="ja-JP" altLang="en-US" dirty="0"/>
              <a:t>について説明させていただきます。</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1</a:t>
            </a:fld>
            <a:endParaRPr kumimoji="1" lang="ja-JP" altLang="en-US"/>
          </a:p>
        </p:txBody>
      </p:sp>
    </p:spTree>
    <p:extLst>
      <p:ext uri="{BB962C8B-B14F-4D97-AF65-F5344CB8AC3E}">
        <p14:creationId xmlns:p14="http://schemas.microsoft.com/office/powerpoint/2010/main" val="193575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私たちは日々様々なものを飲んでいます。その中でも、飲み物をコップやグラスに注いで飲むという行為は、私たちが行う「飲む動作」の中でも最も親しみやすい行為だと思います。</a:t>
            </a:r>
            <a:endParaRPr kumimoji="1" lang="en-US" altLang="ja-JP" dirty="0"/>
          </a:p>
          <a:p>
            <a:endParaRPr kumimoji="1" lang="en-US" altLang="ja-JP" dirty="0"/>
          </a:p>
          <a:p>
            <a:r>
              <a:rPr kumimoji="1" lang="ja-JP" altLang="en-US" dirty="0"/>
              <a:t>グラスから飲みものを飲むという行為は、様々な興味深い動作で構成されています。</a:t>
            </a:r>
            <a:endParaRPr kumimoji="1" lang="en-US" altLang="ja-JP" dirty="0"/>
          </a:p>
          <a:p>
            <a:r>
              <a:rPr kumimoji="1" lang="ja-JP" altLang="en-US" dirty="0"/>
              <a:t>例えばワインをテイスティングするとき、ワインをグラスに注ぎ、グラスの持ち手部分を持ち、グラスを傾けながら注がれた液体の色を様々な角度から鑑賞します。さらに手に持ったグラスを回し、ワインを回転させることで空気に触れさせ、グラスの上から顔を近づけることでグラスの中に漂うワインの香りを楽しんだりもします。また実際にワインを口にする際は淵に口を付け、グラスの中の液面を目で見ながらグラスを傾け、口の中に液体を流し込みます。このように、グラスを使って飲むという行為には、ただ「飲む」だけではない様々な五感を使った魅力的な鑑賞行為・動作が含まれ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2</a:t>
            </a:fld>
            <a:endParaRPr kumimoji="1" lang="ja-JP" altLang="en-US"/>
          </a:p>
        </p:txBody>
      </p:sp>
    </p:spTree>
    <p:extLst>
      <p:ext uri="{BB962C8B-B14F-4D97-AF65-F5344CB8AC3E}">
        <p14:creationId xmlns:p14="http://schemas.microsoft.com/office/powerpoint/2010/main" val="1737498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そこで私たちは、このような「グラスで飲み物を飲む」ために行う様々な行為・動作に着目し、グラスとの各インタラクションの楽しさを増大させ、より魅力的なものにしたいと考えました。</a:t>
            </a:r>
            <a:endParaRPr kumimoji="1" lang="en-US" altLang="ja-JP" dirty="0"/>
          </a:p>
          <a:p>
            <a:endParaRPr kumimoji="1" lang="en-US" altLang="ja-JP" dirty="0"/>
          </a:p>
          <a:p>
            <a:r>
              <a:rPr kumimoji="1" lang="ja-JP" altLang="en-US" dirty="0"/>
              <a:t>この実現のために、私たちはグラスを使った様々な飲む行為の前後にある所作を詳細に計測し、さらにそれらに合わせたリアルタイムな情報提示が可能なデバイスの開発を試みることにしました。</a:t>
            </a:r>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3</a:t>
            </a:fld>
            <a:endParaRPr kumimoji="1" lang="ja-JP" altLang="en-US"/>
          </a:p>
        </p:txBody>
      </p:sp>
    </p:spTree>
    <p:extLst>
      <p:ext uri="{BB962C8B-B14F-4D97-AF65-F5344CB8AC3E}">
        <p14:creationId xmlns:p14="http://schemas.microsoft.com/office/powerpoint/2010/main" val="1802131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それが、現在開発を進めている「グラスからの視点」を利用したグラス型のディスプレイです。</a:t>
            </a:r>
            <a:endParaRPr kumimoji="1" lang="en-US" altLang="ja-JP" dirty="0"/>
          </a:p>
          <a:p>
            <a:r>
              <a:rPr kumimoji="1" lang="ja-JP" altLang="en-US"/>
              <a:t>ワイングラスの底に小型のカメラとプロジェクタを内蔵することで、使用者により近いグラスの内側からの詳細な動作計測</a:t>
            </a:r>
            <a:endParaRPr kumimoji="1" lang="en-US" altLang="ja-JP" dirty="0"/>
          </a:p>
          <a:p>
            <a:endParaRPr kumimoji="1" lang="en-US" altLang="ja-JP" dirty="0"/>
          </a:p>
          <a:p>
            <a:r>
              <a:rPr kumimoji="1" lang="ja-JP" altLang="en-US" dirty="0"/>
              <a:t>画面が切り替わる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4</a:t>
            </a:fld>
            <a:endParaRPr kumimoji="1" lang="ja-JP" altLang="en-US"/>
          </a:p>
        </p:txBody>
      </p:sp>
    </p:spTree>
    <p:extLst>
      <p:ext uri="{BB962C8B-B14F-4D97-AF65-F5344CB8AC3E}">
        <p14:creationId xmlns:p14="http://schemas.microsoft.com/office/powerpoint/2010/main" val="25483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（カップ部、ステム部、プレート部親で）</a:t>
            </a:r>
            <a:endParaRPr kumimoji="1" lang="en-US" altLang="ja-JP" dirty="0"/>
          </a:p>
          <a:p>
            <a:endParaRPr kumimoji="1" lang="en-US" altLang="ja-JP" dirty="0"/>
          </a:p>
          <a:p>
            <a:r>
              <a:rPr kumimoji="1" lang="ja-JP" altLang="en-US" dirty="0"/>
              <a:t>ステムー握れるように補足している</a:t>
            </a:r>
            <a:endParaRPr kumimoji="1" lang="en-US" altLang="ja-JP" dirty="0"/>
          </a:p>
          <a:p>
            <a:r>
              <a:rPr kumimoji="1" lang="ja-JP" altLang="en-US" dirty="0"/>
              <a:t>魚眼レンズどっちでも</a:t>
            </a:r>
            <a:endParaRPr kumimoji="1" lang="en-US" altLang="ja-JP" dirty="0"/>
          </a:p>
          <a:p>
            <a:r>
              <a:rPr kumimoji="1" lang="ja-JP" altLang="en-US" dirty="0"/>
              <a:t>使う機材</a:t>
            </a:r>
            <a:endParaRPr kumimoji="1" lang="en-US" altLang="ja-JP" dirty="0"/>
          </a:p>
          <a:p>
            <a:r>
              <a:rPr kumimoji="1" lang="ja-JP" altLang="en-US" dirty="0"/>
              <a:t>具体的なプロジェクタの型番、ルーメン、バッテリー、スペック</a:t>
            </a:r>
            <a:endParaRPr kumimoji="1" lang="en-US" altLang="ja-JP" dirty="0"/>
          </a:p>
          <a:p>
            <a:r>
              <a:rPr kumimoji="1" lang="ja-JP" altLang="en-US" dirty="0"/>
              <a:t>カメラ、レンズ</a:t>
            </a:r>
            <a:endParaRPr kumimoji="1" lang="en-US" altLang="ja-JP" dirty="0"/>
          </a:p>
          <a:p>
            <a:r>
              <a:rPr kumimoji="1" lang="ja-JP" altLang="en-US" dirty="0"/>
              <a:t>スペック</a:t>
            </a:r>
            <a:endParaRPr kumimoji="1" lang="en-US" altLang="ja-JP" dirty="0"/>
          </a:p>
          <a:p>
            <a:r>
              <a:rPr kumimoji="1" lang="ja-JP" altLang="en-US" dirty="0"/>
              <a:t>重要な性能（ルーメン、解像度）</a:t>
            </a:r>
            <a:endParaRPr kumimoji="1" lang="en-US" altLang="ja-JP" dirty="0"/>
          </a:p>
          <a:p>
            <a:r>
              <a:rPr kumimoji="1" lang="ja-JP" altLang="en-US" dirty="0"/>
              <a:t>使用するパーツ</a:t>
            </a:r>
            <a:endParaRPr kumimoji="1" lang="en-US" altLang="ja-JP" dirty="0"/>
          </a:p>
          <a:p>
            <a:r>
              <a:rPr kumimoji="1" lang="ja-JP" altLang="en-US" dirty="0"/>
              <a:t>具体的に</a:t>
            </a:r>
            <a:endParaRPr kumimoji="1" lang="en-US" altLang="ja-JP" dirty="0"/>
          </a:p>
          <a:p>
            <a:r>
              <a:rPr kumimoji="1" lang="ja-JP" altLang="en-US" dirty="0"/>
              <a:t>パーツの選定までしてる</a:t>
            </a:r>
            <a:endParaRPr kumimoji="1" lang="en-US" altLang="ja-JP" dirty="0"/>
          </a:p>
          <a:p>
            <a:r>
              <a:rPr kumimoji="1" lang="ja-JP" altLang="en-US" dirty="0"/>
              <a:t>試作機の写真</a:t>
            </a:r>
            <a:endParaRPr kumimoji="1" lang="en-US" altLang="ja-JP" dirty="0"/>
          </a:p>
          <a:p>
            <a:r>
              <a:rPr kumimoji="1" lang="ja-JP" altLang="en-US" dirty="0"/>
              <a:t>投影した結果（ここまでできてる）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5</a:t>
            </a:fld>
            <a:endParaRPr kumimoji="1" lang="ja-JP" altLang="en-US"/>
          </a:p>
        </p:txBody>
      </p:sp>
    </p:spTree>
    <p:extLst>
      <p:ext uri="{BB962C8B-B14F-4D97-AF65-F5344CB8AC3E}">
        <p14:creationId xmlns:p14="http://schemas.microsoft.com/office/powerpoint/2010/main" val="3473295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（それぞれ指しながら説明）</a:t>
            </a:r>
            <a:endParaRPr kumimoji="1" lang="en-US" altLang="ja-JP" dirty="0"/>
          </a:p>
          <a:p>
            <a:endParaRPr kumimoji="1" lang="en-US" altLang="ja-JP" dirty="0"/>
          </a:p>
          <a:p>
            <a:r>
              <a:rPr kumimoji="1" lang="ja-JP" altLang="en-US" dirty="0"/>
              <a:t>今回はシステムのアプリケーション例として次の</a:t>
            </a:r>
            <a:r>
              <a:rPr kumimoji="1" lang="en-US" altLang="ja-JP" dirty="0"/>
              <a:t>3</a:t>
            </a:r>
            <a:r>
              <a:rPr kumimoji="1" lang="ja-JP" altLang="en-US" dirty="0"/>
              <a:t>種類を紹介します。</a:t>
            </a:r>
            <a:endParaRPr kumimoji="1" lang="en-US" altLang="ja-JP" dirty="0"/>
          </a:p>
          <a:p>
            <a:endParaRPr kumimoji="1" lang="en-US" altLang="ja-JP" dirty="0"/>
          </a:p>
          <a:p>
            <a:r>
              <a:rPr kumimoji="1" lang="ja-JP" altLang="en-US" dirty="0"/>
              <a:t>まず、グラスを眺める行為の拡張の</a:t>
            </a:r>
            <a:r>
              <a:rPr kumimoji="1" lang="en-US" altLang="ja-JP" dirty="0"/>
              <a:t>1</a:t>
            </a:r>
            <a:r>
              <a:rPr kumimoji="1" lang="ja-JP" altLang="en-US" dirty="0"/>
              <a:t>例として向かって左の図</a:t>
            </a:r>
            <a:r>
              <a:rPr kumimoji="1" lang="en-US" altLang="ja-JP" dirty="0"/>
              <a:t>A1</a:t>
            </a:r>
            <a:r>
              <a:rPr kumimoji="1" lang="ja-JP" altLang="en-US" dirty="0"/>
              <a:t>、</a:t>
            </a:r>
            <a:r>
              <a:rPr kumimoji="1" lang="en-US" altLang="ja-JP" dirty="0"/>
              <a:t>A2</a:t>
            </a:r>
            <a:r>
              <a:rPr kumimoji="1" lang="ja-JP" altLang="en-US" dirty="0"/>
              <a:t>を提案します。</a:t>
            </a:r>
            <a:endParaRPr kumimoji="1" lang="en-US" altLang="ja-JP" dirty="0"/>
          </a:p>
          <a:p>
            <a:r>
              <a:rPr kumimoji="1" lang="ja-JP" altLang="en-US" dirty="0"/>
              <a:t>リアルタイムにユーザの視線を読み取り、ユーザがグラスの外側を眺めている時には、</a:t>
            </a:r>
            <a:endParaRPr kumimoji="1" lang="en-US" altLang="ja-JP" dirty="0"/>
          </a:p>
          <a:p>
            <a:r>
              <a:rPr kumimoji="1" lang="ja-JP" altLang="en-US" dirty="0"/>
              <a:t>遠目に見た澄んだ山脈が投影され、内側を覗きこんで飲む時には、岩の隙間から湧き水が流れ出る場面が投影されます。山脈を見て中の飲料を飲みたい気持ちが掻き立てられ、湧き水を見ながら飲むことでより美味しく感じられると考えました。</a:t>
            </a:r>
            <a:endParaRPr kumimoji="1" lang="en-US" altLang="ja-JP" dirty="0"/>
          </a:p>
          <a:p>
            <a:endParaRPr kumimoji="1" lang="en-US" altLang="ja-JP" dirty="0"/>
          </a:p>
          <a:p>
            <a:r>
              <a:rPr kumimoji="1" lang="ja-JP" altLang="en-US" dirty="0"/>
              <a:t>次に、一度きりの飲む行為の演出の一例として、真ん中の図</a:t>
            </a:r>
            <a:r>
              <a:rPr kumimoji="1" lang="en-US" altLang="ja-JP" dirty="0"/>
              <a:t>B1</a:t>
            </a:r>
            <a:r>
              <a:rPr kumimoji="1" lang="ja-JP" altLang="en-US" dirty="0"/>
              <a:t>、</a:t>
            </a:r>
            <a:r>
              <a:rPr kumimoji="1" lang="en-US" altLang="ja-JP" dirty="0"/>
              <a:t>B2</a:t>
            </a:r>
            <a:r>
              <a:rPr kumimoji="1" lang="ja-JP" altLang="en-US" dirty="0"/>
              <a:t>を提案します。</a:t>
            </a:r>
            <a:endParaRPr kumimoji="1" lang="en-US" altLang="ja-JP" dirty="0"/>
          </a:p>
          <a:p>
            <a:r>
              <a:rPr kumimoji="1" lang="ja-JP" altLang="en-US" dirty="0"/>
              <a:t>ユーザがグラスの外側を眺めている時には手紙の封筒が投影され、内側を覗きこみ一口一口飲み進めることで内側の水面より上の部分にメッセージの文字が現れていきます。段々と見えてくる文字を読むことで手紙を一行ずつ噛みしめて読むように一口一口を楽しんでほしいと考えています。</a:t>
            </a:r>
            <a:endParaRPr kumimoji="1" lang="en-US" altLang="ja-JP" dirty="0"/>
          </a:p>
          <a:p>
            <a:endParaRPr kumimoji="1" lang="en-US" altLang="ja-JP" dirty="0"/>
          </a:p>
          <a:p>
            <a:r>
              <a:rPr kumimoji="1" lang="en-US" altLang="ja-JP" dirty="0"/>
              <a:t>3</a:t>
            </a:r>
            <a:r>
              <a:rPr kumimoji="1" lang="ja-JP" altLang="en-US" dirty="0"/>
              <a:t>つ目に、飲み込む体験の拡張の一例として向かって右の図</a:t>
            </a:r>
            <a:r>
              <a:rPr kumimoji="1" lang="en-US" altLang="ja-JP" dirty="0"/>
              <a:t>C1</a:t>
            </a:r>
            <a:r>
              <a:rPr kumimoji="1" lang="ja-JP" altLang="en-US" dirty="0"/>
              <a:t>、</a:t>
            </a:r>
            <a:r>
              <a:rPr kumimoji="1" lang="en-US" altLang="ja-JP" dirty="0"/>
              <a:t>C2</a:t>
            </a:r>
            <a:r>
              <a:rPr kumimoji="1" lang="ja-JP" altLang="en-US" dirty="0"/>
              <a:t>のようなアプリケーションを提案します。まず、グラス側面には星空を投影します。そして、グラスに入った炭酸水の泡をリアルタイムに検出し、泡に光を強く当てると泡は流れ星のようになります。ユーザが中身を飲むためにグラスを傾けると流れ星が口に向かって流れ込んでくるこれまでにない体験を実現でき、ユーザに驚いを与えられると想定し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6</a:t>
            </a:fld>
            <a:endParaRPr kumimoji="1" lang="ja-JP" altLang="en-US"/>
          </a:p>
        </p:txBody>
      </p:sp>
    </p:spTree>
    <p:extLst>
      <p:ext uri="{BB962C8B-B14F-4D97-AF65-F5344CB8AC3E}">
        <p14:creationId xmlns:p14="http://schemas.microsoft.com/office/powerpoint/2010/main" val="19900948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グラス視点ーいろいろ良い</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7</a:t>
            </a:fld>
            <a:endParaRPr kumimoji="1" lang="ja-JP" altLang="en-US"/>
          </a:p>
        </p:txBody>
      </p:sp>
    </p:spTree>
    <p:extLst>
      <p:ext uri="{BB962C8B-B14F-4D97-AF65-F5344CB8AC3E}">
        <p14:creationId xmlns:p14="http://schemas.microsoft.com/office/powerpoint/2010/main" val="179074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9A16AE-1C26-E180-7AD1-660C16A7E92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36EF586-7685-A497-364E-991939B7D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3A2DE2B-03B0-AD87-6CB0-4DA9B314CA96}"/>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2EED75E9-96DE-4DED-CB69-952D15B537B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840F22B-B466-7BEA-BB7F-52F78DB204F2}"/>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453047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0EAD83-2818-7632-EDF6-F237117118A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7DA8A92-876C-76C3-5F6B-F1716C74D87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A447073-B99A-3D30-8341-1263F1804108}"/>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D8FB1666-F298-0A22-6569-46C5892DFB6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8A8D14-1FA6-2C43-DA6B-4D885514F2F5}"/>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229245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0F1DE8B-DA91-57BA-1621-4C815BF56EF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522866C-A6BF-CF33-1D70-A612E831D23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21D9A3B-FA57-347F-706E-2F568C646509}"/>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13C8332A-3E3F-2F26-3327-6A027402B1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94DC5E3-D29D-72E2-0799-83221D8ADA28}"/>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69268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E5A402-A552-32D8-5DDB-BF49D20C7E0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3278812-B3C5-420A-7DBA-2C4BC3AE34C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75122F0-EFE0-CBB6-3A7B-0CABB245E221}"/>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E302FAF4-1AF3-E7F6-2778-254F63815DC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EE1CAEE-0FF0-4756-4CC1-F28867D787E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97125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BE30-2827-F020-9FE3-80B276587F5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C82056-6F0A-5034-4702-FF5081829C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41A73C0-C32E-4F27-7A61-8148D54B29A1}"/>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AB2262CA-FD88-9C31-2B87-48A1742849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9F6CA8-1C00-B218-EB6A-9C7F73F460D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07606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01D0AC-54A2-C591-F48D-486329719AA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9497B0-A804-4FF4-ACCD-98EE2BD3BF7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1592250-A782-7C06-9362-CF4929FC725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6231B2B-CBA5-891F-80D2-4B7A7EDF9C3C}"/>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067E5638-7DA3-24BF-3E13-FC68AD4D090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EE116E5-C62E-C2F3-7258-515592ED5E2C}"/>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106820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D0F0A6-AB0B-159D-34A0-6964C341258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DAA3F3-C36E-E231-5521-7045336070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15344A06-8BC9-AD1C-1C46-D3F3D3F1C25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9EADC6B-72D1-D6F3-FB2B-FE33CFD8B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004388C-672A-073F-6143-86FF3C60C14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0AD70DF-6039-27BC-B6AB-13E0908C753B}"/>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8" name="フッター プレースホルダー 7">
            <a:extLst>
              <a:ext uri="{FF2B5EF4-FFF2-40B4-BE49-F238E27FC236}">
                <a16:creationId xmlns:a16="http://schemas.microsoft.com/office/drawing/2014/main" id="{691F83AB-CF76-554D-DD54-E00C44E45208}"/>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61A07CA-2FB5-E6A8-FA93-72F86DE66047}"/>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967297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AA9E3D-528E-4F8B-66B5-064DA84A227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31734FC-D799-5E69-968B-F08B29F4D50D}"/>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4" name="フッター プレースホルダー 3">
            <a:extLst>
              <a:ext uri="{FF2B5EF4-FFF2-40B4-BE49-F238E27FC236}">
                <a16:creationId xmlns:a16="http://schemas.microsoft.com/office/drawing/2014/main" id="{24B8093B-74B9-9B68-BDF7-3DD1F66D5CB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43154C1-BE4F-F9F6-8FE7-0FC344BF998E}"/>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23188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124B1C6-7BA9-2D07-7971-AA4209D5C1A8}"/>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3" name="フッター プレースホルダー 2">
            <a:extLst>
              <a:ext uri="{FF2B5EF4-FFF2-40B4-BE49-F238E27FC236}">
                <a16:creationId xmlns:a16="http://schemas.microsoft.com/office/drawing/2014/main" id="{7648BA6C-7A4B-0671-D680-6B9A7F097EA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3E9418B-0444-9C55-9A53-DC80D19D504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648218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CC9A9D-85EE-86C7-9488-7ABA0302890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CDE3083-8B71-571D-1685-704249C983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6437C7C-1618-9BC5-85E3-0EEC4C880F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8B5B863-97C4-BBF9-B1FB-B03EFAD856F0}"/>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FE4CDA0D-5EEC-60BB-1FC7-76EACF9741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4C57D76-71E1-413F-9B58-3DF28ACAD034}"/>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335935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5C147-B947-BCCE-03F2-E0890EE8AD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D2AB24F-A268-16BE-28B5-E6558F63A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5925F89-1BF1-F9A2-A71C-9402B1647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68D4C01-BF8C-2599-93DA-25A895CFC942}"/>
              </a:ext>
            </a:extLst>
          </p:cNvPr>
          <p:cNvSpPr>
            <a:spLocks noGrp="1"/>
          </p:cNvSpPr>
          <p:nvPr>
            <p:ph type="dt" sz="half" idx="10"/>
          </p:nvPr>
        </p:nvSpPr>
        <p:spPr/>
        <p:txBody>
          <a:bodyPr/>
          <a:lstStyle/>
          <a:p>
            <a:fld id="{6A0081C1-8DD4-481E-BB60-2DC49BD4CACC}" type="datetimeFigureOut">
              <a:rPr kumimoji="1" lang="ja-JP" altLang="en-US" smtClean="0"/>
              <a:t>2022/6/9</a:t>
            </a:fld>
            <a:endParaRPr kumimoji="1" lang="ja-JP" altLang="en-US"/>
          </a:p>
        </p:txBody>
      </p:sp>
      <p:sp>
        <p:nvSpPr>
          <p:cNvPr id="6" name="フッター プレースホルダー 5">
            <a:extLst>
              <a:ext uri="{FF2B5EF4-FFF2-40B4-BE49-F238E27FC236}">
                <a16:creationId xmlns:a16="http://schemas.microsoft.com/office/drawing/2014/main" id="{4EEFF047-958B-1549-A1EA-C8AF361B805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6CD1C4F-92AD-DF06-4CBA-E345CB17575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741038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D999EBC-0B55-F3ED-ADCE-E0C81D93D7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AD4D1A-B045-503C-3127-A458349F35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3221F81-D214-2D08-FE5E-4732E6E297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0081C1-8DD4-481E-BB60-2DC49BD4CACC}" type="datetimeFigureOut">
              <a:rPr kumimoji="1" lang="ja-JP" altLang="en-US" smtClean="0"/>
              <a:t>2022/6/9</a:t>
            </a:fld>
            <a:endParaRPr kumimoji="1" lang="ja-JP" altLang="en-US"/>
          </a:p>
        </p:txBody>
      </p:sp>
      <p:sp>
        <p:nvSpPr>
          <p:cNvPr id="5" name="フッター プレースホルダー 4">
            <a:extLst>
              <a:ext uri="{FF2B5EF4-FFF2-40B4-BE49-F238E27FC236}">
                <a16:creationId xmlns:a16="http://schemas.microsoft.com/office/drawing/2014/main" id="{2F7E432F-FB59-B337-2A75-53B8774B07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C52B064-8A11-EAC7-EA39-B7A9A5FC50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20998531"/>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0A5806-25B5-4D03-A8CC-258201BE8013}"/>
              </a:ext>
            </a:extLst>
          </p:cNvPr>
          <p:cNvSpPr>
            <a:spLocks noGrp="1"/>
          </p:cNvSpPr>
          <p:nvPr>
            <p:ph type="ctrTitle"/>
          </p:nvPr>
        </p:nvSpPr>
        <p:spPr>
          <a:xfrm>
            <a:off x="1524000" y="1121026"/>
            <a:ext cx="9144000" cy="2387600"/>
          </a:xfrm>
        </p:spPr>
        <p:txBody>
          <a:bodyPr>
            <a:normAutofit fontScale="90000"/>
          </a:bodyPr>
          <a:lstStyle/>
          <a:p>
            <a:r>
              <a:rPr lang="ja-JP" altLang="en-US" dirty="0">
                <a:latin typeface="+mn-ea"/>
                <a:ea typeface="+mn-ea"/>
              </a:rPr>
              <a:t>飲む行為に付加価値を与えるグラス型ディスプレイ</a:t>
            </a:r>
            <a:endParaRPr kumimoji="1" lang="ja-JP" altLang="en-US" dirty="0">
              <a:latin typeface="+mn-ea"/>
              <a:ea typeface="+mn-ea"/>
            </a:endParaRPr>
          </a:p>
        </p:txBody>
      </p:sp>
      <p:sp>
        <p:nvSpPr>
          <p:cNvPr id="3" name="字幕 2">
            <a:extLst>
              <a:ext uri="{FF2B5EF4-FFF2-40B4-BE49-F238E27FC236}">
                <a16:creationId xmlns:a16="http://schemas.microsoft.com/office/drawing/2014/main" id="{6F9BDDBA-30F4-47B4-9481-8E09F672EADD}"/>
              </a:ext>
            </a:extLst>
          </p:cNvPr>
          <p:cNvSpPr>
            <a:spLocks noGrp="1"/>
          </p:cNvSpPr>
          <p:nvPr>
            <p:ph type="subTitle" idx="1"/>
          </p:nvPr>
        </p:nvSpPr>
        <p:spPr>
          <a:xfrm>
            <a:off x="-665747" y="4027905"/>
            <a:ext cx="13523494" cy="1709069"/>
          </a:xfrm>
        </p:spPr>
        <p:txBody>
          <a:bodyPr>
            <a:noAutofit/>
          </a:bodyPr>
          <a:lstStyle/>
          <a:p>
            <a:r>
              <a:rPr kumimoji="1" lang="ja-JP" altLang="en-US" dirty="0"/>
              <a:t>石井万里</a:t>
            </a:r>
            <a:r>
              <a:rPr lang="en-US" altLang="ja-JP" dirty="0"/>
              <a:t>(</a:t>
            </a:r>
            <a:r>
              <a:rPr lang="ja-JP" altLang="en-US" dirty="0"/>
              <a:t>電気通信大学</a:t>
            </a:r>
            <a:r>
              <a:rPr lang="en-US" altLang="ja-JP" dirty="0"/>
              <a:t>2</a:t>
            </a:r>
            <a:r>
              <a:rPr lang="ja-JP" altLang="en-US" dirty="0"/>
              <a:t>年</a:t>
            </a:r>
            <a:r>
              <a:rPr lang="en-US" altLang="ja-JP" dirty="0"/>
              <a:t>)</a:t>
            </a:r>
            <a:r>
              <a:rPr lang="ja-JP" altLang="en-US" dirty="0"/>
              <a:t>、</a:t>
            </a:r>
            <a:r>
              <a:rPr kumimoji="1" lang="ja-JP" altLang="en-US" dirty="0"/>
              <a:t>千葉桃子</a:t>
            </a:r>
            <a:r>
              <a:rPr lang="en-US" altLang="ja-JP" dirty="0"/>
              <a:t>(</a:t>
            </a:r>
            <a:r>
              <a:rPr lang="ja-JP" altLang="en-US" dirty="0"/>
              <a:t>武蔵野美術大学</a:t>
            </a:r>
            <a:r>
              <a:rPr lang="en-US" altLang="ja-JP" dirty="0"/>
              <a:t>3</a:t>
            </a:r>
            <a:r>
              <a:rPr lang="ja-JP" altLang="en-US" dirty="0"/>
              <a:t>年</a:t>
            </a:r>
            <a:r>
              <a:rPr kumimoji="1" lang="en-US" altLang="ja-JP" dirty="0"/>
              <a:t>)</a:t>
            </a:r>
          </a:p>
          <a:p>
            <a:r>
              <a:rPr kumimoji="1" lang="ja-JP" altLang="en-US" dirty="0"/>
              <a:t>栗田侑弥（</a:t>
            </a:r>
            <a:r>
              <a:rPr lang="ja-JP" altLang="en-US" dirty="0"/>
              <a:t>電気通信大学</a:t>
            </a:r>
            <a:r>
              <a:rPr lang="en-US" altLang="ja-JP" dirty="0"/>
              <a:t>2</a:t>
            </a:r>
            <a:r>
              <a:rPr lang="ja-JP" altLang="en-US" dirty="0"/>
              <a:t>年</a:t>
            </a:r>
            <a:r>
              <a:rPr kumimoji="1" lang="ja-JP" altLang="en-US" dirty="0"/>
              <a:t>）</a:t>
            </a:r>
            <a:r>
              <a:rPr lang="ja-JP" altLang="en-US" dirty="0"/>
              <a:t>、中村俊勝（北陸先端科学技術大学院大学 </a:t>
            </a:r>
            <a:r>
              <a:rPr lang="en-US" altLang="ja-JP" dirty="0"/>
              <a:t>2 </a:t>
            </a:r>
            <a:r>
              <a:rPr lang="ja-JP" altLang="en-US" dirty="0"/>
              <a:t>年 ）</a:t>
            </a:r>
            <a:endParaRPr kumimoji="1" lang="ja-JP" altLang="en-US" dirty="0"/>
          </a:p>
        </p:txBody>
      </p:sp>
    </p:spTree>
    <p:extLst>
      <p:ext uri="{BB962C8B-B14F-4D97-AF65-F5344CB8AC3E}">
        <p14:creationId xmlns:p14="http://schemas.microsoft.com/office/powerpoint/2010/main" val="916220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a:extLst>
              <a:ext uri="{FF2B5EF4-FFF2-40B4-BE49-F238E27FC236}">
                <a16:creationId xmlns:a16="http://schemas.microsoft.com/office/drawing/2014/main" id="{E9954489-616A-2C59-A888-496D1A5353D1}"/>
              </a:ext>
            </a:extLst>
          </p:cNvPr>
          <p:cNvSpPr txBox="1"/>
          <p:nvPr/>
        </p:nvSpPr>
        <p:spPr>
          <a:xfrm>
            <a:off x="2843181" y="2577741"/>
            <a:ext cx="6505638" cy="1846659"/>
          </a:xfrm>
          <a:prstGeom prst="rect">
            <a:avLst/>
          </a:prstGeom>
          <a:noFill/>
        </p:spPr>
        <p:txBody>
          <a:bodyPr wrap="square" rtlCol="0">
            <a:spAutoFit/>
          </a:bodyPr>
          <a:lstStyle/>
          <a:p>
            <a:r>
              <a:rPr lang="ja-JP" altLang="en-US" sz="3200" dirty="0">
                <a:ea typeface="Hiragino Sans W2" panose="020B0400000000000000" pitchFamily="34" charset="-128"/>
              </a:rPr>
              <a:t>グラスと人とのインタラクション　　</a:t>
            </a:r>
            <a:endParaRPr lang="en-US" altLang="ja-JP" sz="3200" dirty="0">
              <a:ea typeface="Hiragino Sans W2" panose="020B0400000000000000" pitchFamily="34" charset="-128"/>
            </a:endParaRPr>
          </a:p>
          <a:p>
            <a:r>
              <a:rPr lang="en-US" altLang="ja-JP" sz="3200" dirty="0">
                <a:ea typeface="Hiragino Sans W2" panose="020B0400000000000000" pitchFamily="34" charset="-128"/>
              </a:rPr>
              <a:t>                       </a:t>
            </a:r>
          </a:p>
          <a:p>
            <a:r>
              <a:rPr lang="ja-JP" altLang="en-US" sz="3200" dirty="0">
                <a:ea typeface="Hiragino Sans W2" panose="020B0400000000000000" pitchFamily="34" charset="-128"/>
              </a:rPr>
              <a:t>五感を使った様々な動作での鑑賞</a:t>
            </a:r>
            <a:endParaRPr lang="en-US" altLang="ja-JP" sz="3200" dirty="0">
              <a:ea typeface="Hiragino Sans W2" panose="020B0400000000000000" pitchFamily="34" charset="-128"/>
            </a:endParaRPr>
          </a:p>
          <a:p>
            <a:endParaRPr kumimoji="1" lang="ja-JP" altLang="en-US" dirty="0"/>
          </a:p>
        </p:txBody>
      </p:sp>
      <p:pic>
        <p:nvPicPr>
          <p:cNvPr id="8" name="図 7" descr="人, 子供, 少年, 少し が含まれている画像&#10;&#10;自動的に生成された説明">
            <a:extLst>
              <a:ext uri="{FF2B5EF4-FFF2-40B4-BE49-F238E27FC236}">
                <a16:creationId xmlns:a16="http://schemas.microsoft.com/office/drawing/2014/main" id="{52CD8036-A4F9-6912-4A4A-D67BE208DA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717" y="4348132"/>
            <a:ext cx="3695674" cy="2459934"/>
          </a:xfrm>
          <a:prstGeom prst="rect">
            <a:avLst/>
          </a:prstGeom>
        </p:spPr>
      </p:pic>
      <p:pic>
        <p:nvPicPr>
          <p:cNvPr id="12" name="図 11" descr="ワインを飲んでいる女性&#10;&#10;低い精度で自動的に生成された説明">
            <a:extLst>
              <a:ext uri="{FF2B5EF4-FFF2-40B4-BE49-F238E27FC236}">
                <a16:creationId xmlns:a16="http://schemas.microsoft.com/office/drawing/2014/main" id="{768689FB-ED4A-DCFA-07AE-0F9A7FCD92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725" y="27373"/>
            <a:ext cx="3551086" cy="2367391"/>
          </a:xfrm>
          <a:prstGeom prst="rect">
            <a:avLst/>
          </a:prstGeom>
        </p:spPr>
      </p:pic>
      <p:pic>
        <p:nvPicPr>
          <p:cNvPr id="17" name="図 16" descr="ワイングラスを持っている手&#10;&#10;中程度の精度で自動的に生成された説明">
            <a:extLst>
              <a:ext uri="{FF2B5EF4-FFF2-40B4-BE49-F238E27FC236}">
                <a16:creationId xmlns:a16="http://schemas.microsoft.com/office/drawing/2014/main" id="{DB42B459-4B39-A666-F032-C6CAFE458D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8587" y="4340541"/>
            <a:ext cx="3695675" cy="2463783"/>
          </a:xfrm>
          <a:prstGeom prst="rect">
            <a:avLst/>
          </a:prstGeom>
        </p:spPr>
      </p:pic>
      <p:pic>
        <p:nvPicPr>
          <p:cNvPr id="19" name="図 18" descr="人, テーブル, 飲料, カップ が含まれている画像&#10;&#10;自動的に生成された説明">
            <a:extLst>
              <a:ext uri="{FF2B5EF4-FFF2-40B4-BE49-F238E27FC236}">
                <a16:creationId xmlns:a16="http://schemas.microsoft.com/office/drawing/2014/main" id="{C9C0F2FA-B3CE-25D4-A13A-4CA01A442A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70880" y="27372"/>
            <a:ext cx="3551086" cy="2367391"/>
          </a:xfrm>
          <a:prstGeom prst="rect">
            <a:avLst/>
          </a:prstGeom>
        </p:spPr>
      </p:pic>
      <p:pic>
        <p:nvPicPr>
          <p:cNvPr id="23" name="図 22" descr="人, 屋外, 女性, 持つ が含まれている画像&#10;&#10;自動的に生成された説明">
            <a:extLst>
              <a:ext uri="{FF2B5EF4-FFF2-40B4-BE49-F238E27FC236}">
                <a16:creationId xmlns:a16="http://schemas.microsoft.com/office/drawing/2014/main" id="{6468BB92-39D1-F25F-AD9D-08675231E0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93447" y="27375"/>
            <a:ext cx="3549373" cy="2367390"/>
          </a:xfrm>
          <a:prstGeom prst="rect">
            <a:avLst/>
          </a:prstGeom>
        </p:spPr>
      </p:pic>
      <p:pic>
        <p:nvPicPr>
          <p:cNvPr id="25" name="図 24" descr="ワイングラスを持ったスーツ姿の男性&#10;&#10;中程度の精度で自動的に生成された説明">
            <a:extLst>
              <a:ext uri="{FF2B5EF4-FFF2-40B4-BE49-F238E27FC236}">
                <a16:creationId xmlns:a16="http://schemas.microsoft.com/office/drawing/2014/main" id="{EDEDF2F5-E446-2A05-B6BC-44A2BF480A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38788" y="4340542"/>
            <a:ext cx="3695675" cy="2463783"/>
          </a:xfrm>
          <a:prstGeom prst="rect">
            <a:avLst/>
          </a:prstGeom>
        </p:spPr>
      </p:pic>
    </p:spTree>
    <p:extLst>
      <p:ext uri="{BB962C8B-B14F-4D97-AF65-F5344CB8AC3E}">
        <p14:creationId xmlns:p14="http://schemas.microsoft.com/office/powerpoint/2010/main" val="2062534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8E6F4F-20B9-1499-BC64-FD384385BE09}"/>
              </a:ext>
            </a:extLst>
          </p:cNvPr>
          <p:cNvSpPr>
            <a:spLocks noGrp="1"/>
          </p:cNvSpPr>
          <p:nvPr>
            <p:ph type="title"/>
          </p:nvPr>
        </p:nvSpPr>
        <p:spPr/>
        <p:txBody>
          <a:bodyPr/>
          <a:lstStyle/>
          <a:p>
            <a:r>
              <a:rPr kumimoji="1" lang="ja-JP" altLang="en-US" dirty="0">
                <a:latin typeface="+mj-ea"/>
              </a:rPr>
              <a:t>提案</a:t>
            </a:r>
          </a:p>
        </p:txBody>
      </p:sp>
      <p:sp>
        <p:nvSpPr>
          <p:cNvPr id="3" name="コンテンツ プレースホルダー 2">
            <a:extLst>
              <a:ext uri="{FF2B5EF4-FFF2-40B4-BE49-F238E27FC236}">
                <a16:creationId xmlns:a16="http://schemas.microsoft.com/office/drawing/2014/main" id="{0DECF9A2-5DBC-9790-6BC1-033C90EE6D6A}"/>
              </a:ext>
            </a:extLst>
          </p:cNvPr>
          <p:cNvSpPr>
            <a:spLocks noGrp="1"/>
          </p:cNvSpPr>
          <p:nvPr>
            <p:ph idx="1"/>
          </p:nvPr>
        </p:nvSpPr>
        <p:spPr/>
        <p:txBody>
          <a:bodyPr>
            <a:normAutofit/>
          </a:bodyPr>
          <a:lstStyle/>
          <a:p>
            <a:pPr>
              <a:lnSpc>
                <a:spcPct val="150000"/>
              </a:lnSpc>
            </a:pPr>
            <a:r>
              <a:rPr lang="ja-JP" altLang="en-US" dirty="0">
                <a:ea typeface="Hiragino Sans W2" panose="020B0400000000000000" pitchFamily="34" charset="-128"/>
              </a:rPr>
              <a:t>「グラスで飲み物を飲む」という行為をより魅力的なものに</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各行為を詳細に計測</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それらに合わせたリアルタイムな情報提示</a:t>
            </a:r>
            <a:endParaRPr lang="en-US" altLang="ja-JP" dirty="0">
              <a:ea typeface="Hiragino Sans W2" panose="020B0400000000000000" pitchFamily="34" charset="-128"/>
            </a:endParaRPr>
          </a:p>
          <a:p>
            <a:pPr lvl="1">
              <a:lnSpc>
                <a:spcPct val="150000"/>
              </a:lnSpc>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dirty="0">
              <a:ea typeface="Hiragino Sans W2" panose="020B0400000000000000" pitchFamily="34" charset="-128"/>
            </a:endParaRPr>
          </a:p>
          <a:p>
            <a:pPr marL="0" indent="0">
              <a:buNone/>
            </a:pPr>
            <a:endParaRPr lang="en-US" altLang="ja-JP" sz="1800" dirty="0">
              <a:ea typeface="ＭＳ ゴシック" panose="020B0609070205080204" pitchFamily="49" charset="-128"/>
            </a:endParaRPr>
          </a:p>
          <a:p>
            <a:endParaRPr kumimoji="1" lang="ja-JP" altLang="en-US" dirty="0"/>
          </a:p>
        </p:txBody>
      </p:sp>
    </p:spTree>
    <p:extLst>
      <p:ext uri="{BB962C8B-B14F-4D97-AF65-F5344CB8AC3E}">
        <p14:creationId xmlns:p14="http://schemas.microsoft.com/office/powerpoint/2010/main" val="952222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199EFC-EA6A-B92B-C777-2621BDB0257A}"/>
              </a:ext>
            </a:extLst>
          </p:cNvPr>
          <p:cNvSpPr>
            <a:spLocks noGrp="1"/>
          </p:cNvSpPr>
          <p:nvPr>
            <p:ph type="title"/>
          </p:nvPr>
        </p:nvSpPr>
        <p:spPr>
          <a:xfrm>
            <a:off x="838200" y="156578"/>
            <a:ext cx="10515600" cy="1325563"/>
          </a:xfrm>
        </p:spPr>
        <p:txBody>
          <a:bodyPr/>
          <a:lstStyle/>
          <a:p>
            <a:r>
              <a:rPr kumimoji="1" lang="ja-JP" altLang="en-US" dirty="0"/>
              <a:t>提案するデバイス</a:t>
            </a:r>
          </a:p>
        </p:txBody>
      </p:sp>
      <p:sp>
        <p:nvSpPr>
          <p:cNvPr id="3" name="コンテンツ プレースホルダー 2">
            <a:extLst>
              <a:ext uri="{FF2B5EF4-FFF2-40B4-BE49-F238E27FC236}">
                <a16:creationId xmlns:a16="http://schemas.microsoft.com/office/drawing/2014/main" id="{67A3516F-4853-CE50-A356-D27A53DE02BE}"/>
              </a:ext>
            </a:extLst>
          </p:cNvPr>
          <p:cNvSpPr>
            <a:spLocks noGrp="1"/>
          </p:cNvSpPr>
          <p:nvPr>
            <p:ph idx="1"/>
          </p:nvPr>
        </p:nvSpPr>
        <p:spPr/>
        <p:txBody>
          <a:bodyPr/>
          <a:lstStyle/>
          <a:p>
            <a:pPr>
              <a:lnSpc>
                <a:spcPct val="150000"/>
              </a:lnSpc>
            </a:pPr>
            <a:r>
              <a:rPr lang="ja-JP" altLang="en-US" dirty="0">
                <a:ea typeface="Hiragino Sans W2" panose="020B0400000000000000" pitchFamily="34" charset="-128"/>
              </a:rPr>
              <a:t>「グラスからの視点」を利用したグラス型ディスプレイ</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ワイングラスの底に小型のカメラとプロジェクタ内蔵</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使用者の「より近い」ところからの詳細な動作計測を可能に</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液体の色、量、液面の傾き、体験者の表情、唇と淵の接触判定</a:t>
            </a:r>
            <a:endParaRPr lang="en-US" altLang="ja-JP" dirty="0">
              <a:ea typeface="Hiragino Sans W2" panose="020B0400000000000000" pitchFamily="34" charset="-128"/>
            </a:endParaRPr>
          </a:p>
          <a:p>
            <a:pPr lvl="1">
              <a:lnSpc>
                <a:spcPct val="150000"/>
              </a:lnSpc>
            </a:pPr>
            <a:r>
              <a:rPr lang="ja-JP" altLang="en-US" dirty="0">
                <a:ea typeface="Hiragino Sans W2" panose="020B0400000000000000" pitchFamily="34" charset="-128"/>
              </a:rPr>
              <a:t>使用者の「より近い」ところへの直接的な映像提示を可能に</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グラス周囲から眺めた場合、俯瞰的な映像提示</a:t>
            </a:r>
            <a:endParaRPr lang="en-US" altLang="ja-JP" dirty="0">
              <a:ea typeface="Hiragino Sans W2" panose="020B0400000000000000" pitchFamily="34" charset="-128"/>
            </a:endParaRPr>
          </a:p>
          <a:p>
            <a:pPr lvl="2">
              <a:lnSpc>
                <a:spcPct val="150000"/>
              </a:lnSpc>
            </a:pPr>
            <a:r>
              <a:rPr lang="ja-JP" altLang="en-US" dirty="0">
                <a:ea typeface="Hiragino Sans W2" panose="020B0400000000000000" pitchFamily="34" charset="-128"/>
              </a:rPr>
              <a:t>グラス内部に顔を近づけた場合、没入感のある映像提示</a:t>
            </a:r>
            <a:endParaRPr lang="en-US" altLang="ja-JP" dirty="0">
              <a:ea typeface="Hiragino Sans W2" panose="020B0400000000000000" pitchFamily="34" charset="-128"/>
            </a:endParaRPr>
          </a:p>
          <a:p>
            <a:endParaRPr lang="en-US" altLang="ja-JP" dirty="0">
              <a:ea typeface="Hiragino Sans W2" panose="020B0400000000000000" pitchFamily="34" charset="-128"/>
            </a:endParaRPr>
          </a:p>
          <a:p>
            <a:endParaRPr kumimoji="1" lang="en-US" altLang="ja-JP" dirty="0">
              <a:ea typeface="Hiragino Sans W2" panose="020B0400000000000000" pitchFamily="34" charset="-128"/>
            </a:endParaRPr>
          </a:p>
          <a:p>
            <a:endParaRPr kumimoji="1" lang="ja-JP" altLang="en-US" dirty="0"/>
          </a:p>
        </p:txBody>
      </p:sp>
      <p:pic>
        <p:nvPicPr>
          <p:cNvPr id="4" name="Picture 2">
            <a:extLst>
              <a:ext uri="{FF2B5EF4-FFF2-40B4-BE49-F238E27FC236}">
                <a16:creationId xmlns:a16="http://schemas.microsoft.com/office/drawing/2014/main" id="{365F2F5D-CE33-7F4B-3535-08B8B508CD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29" r="7524"/>
          <a:stretch/>
        </p:blipFill>
        <p:spPr bwMode="auto">
          <a:xfrm>
            <a:off x="9865895" y="3429000"/>
            <a:ext cx="2326105" cy="3232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257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789741-D529-FB53-89AB-505B6F8C033F}"/>
              </a:ext>
            </a:extLst>
          </p:cNvPr>
          <p:cNvSpPr>
            <a:spLocks noGrp="1"/>
          </p:cNvSpPr>
          <p:nvPr>
            <p:ph type="title"/>
          </p:nvPr>
        </p:nvSpPr>
        <p:spPr/>
        <p:txBody>
          <a:bodyPr/>
          <a:lstStyle/>
          <a:p>
            <a:r>
              <a:rPr kumimoji="1" lang="ja-JP" altLang="en-US" dirty="0"/>
              <a:t>プロトタイピング</a:t>
            </a:r>
          </a:p>
        </p:txBody>
      </p:sp>
      <p:sp>
        <p:nvSpPr>
          <p:cNvPr id="3" name="コンテンツ プレースホルダー 2">
            <a:extLst>
              <a:ext uri="{FF2B5EF4-FFF2-40B4-BE49-F238E27FC236}">
                <a16:creationId xmlns:a16="http://schemas.microsoft.com/office/drawing/2014/main" id="{CC6A67A2-3087-EB12-20F5-9026F602055A}"/>
              </a:ext>
            </a:extLst>
          </p:cNvPr>
          <p:cNvSpPr>
            <a:spLocks noGrp="1"/>
          </p:cNvSpPr>
          <p:nvPr>
            <p:ph idx="1"/>
          </p:nvPr>
        </p:nvSpPr>
        <p:spPr/>
        <p:txBody>
          <a:bodyPr>
            <a:normAutofit/>
          </a:bodyPr>
          <a:lstStyle/>
          <a:p>
            <a:r>
              <a:rPr kumimoji="1" lang="ja-JP" altLang="en-US" dirty="0"/>
              <a:t>カップ</a:t>
            </a:r>
            <a:r>
              <a:rPr lang="ja-JP" altLang="en-US" dirty="0"/>
              <a:t>部</a:t>
            </a:r>
            <a:endParaRPr lang="en-US" altLang="ja-JP" dirty="0"/>
          </a:p>
          <a:p>
            <a:pPr lvl="1"/>
            <a:r>
              <a:rPr lang="ja-JP" altLang="en-US" dirty="0"/>
              <a:t>スクリーンとして使用</a:t>
            </a:r>
            <a:endParaRPr lang="en-US" altLang="ja-JP" dirty="0"/>
          </a:p>
          <a:p>
            <a:pPr lvl="1"/>
            <a:r>
              <a:rPr lang="ja-JP" altLang="en-US" dirty="0"/>
              <a:t>半透明なプラスチックのカップ</a:t>
            </a:r>
            <a:endParaRPr lang="en-US" altLang="ja-JP" dirty="0"/>
          </a:p>
          <a:p>
            <a:pPr lvl="1"/>
            <a:r>
              <a:rPr lang="ja-JP" altLang="en-US" dirty="0"/>
              <a:t>下部に小型超広角レンズ</a:t>
            </a:r>
            <a:endParaRPr lang="en-US" altLang="ja-JP" dirty="0"/>
          </a:p>
          <a:p>
            <a:r>
              <a:rPr kumimoji="1" lang="ja-JP" altLang="en-US" dirty="0"/>
              <a:t>ステム部</a:t>
            </a:r>
            <a:endParaRPr kumimoji="1" lang="en-US" altLang="ja-JP" dirty="0"/>
          </a:p>
          <a:p>
            <a:pPr lvl="1"/>
            <a:r>
              <a:rPr kumimoji="1" lang="ja-JP" altLang="en-US" dirty="0"/>
              <a:t>握ることのできる細さ</a:t>
            </a:r>
            <a:endParaRPr kumimoji="1" lang="en-US" altLang="ja-JP" dirty="0"/>
          </a:p>
          <a:p>
            <a:r>
              <a:rPr lang="ja-JP" altLang="en-US" dirty="0"/>
              <a:t>プレート部</a:t>
            </a:r>
            <a:endParaRPr lang="en-US" altLang="ja-JP" dirty="0"/>
          </a:p>
          <a:p>
            <a:pPr lvl="1"/>
            <a:r>
              <a:rPr lang="ja-JP" altLang="en-US" dirty="0"/>
              <a:t>カメラ</a:t>
            </a:r>
            <a:endParaRPr lang="en-US" altLang="ja-JP" dirty="0"/>
          </a:p>
          <a:p>
            <a:pPr lvl="1"/>
            <a:r>
              <a:rPr lang="ja-JP" altLang="en-US" dirty="0"/>
              <a:t>プロジェクタ</a:t>
            </a:r>
            <a:endParaRPr lang="en-US" altLang="ja-JP" dirty="0"/>
          </a:p>
          <a:p>
            <a:pPr marL="0" indent="0">
              <a:buNone/>
            </a:pPr>
            <a:endParaRPr lang="en-US" altLang="ja-JP" dirty="0"/>
          </a:p>
          <a:p>
            <a:endParaRPr lang="en-US" altLang="ja-JP" dirty="0"/>
          </a:p>
          <a:p>
            <a:endParaRPr lang="en-US" altLang="ja-JP" dirty="0"/>
          </a:p>
          <a:p>
            <a:endParaRPr kumimoji="1" lang="ja-JP" altLang="en-US" dirty="0"/>
          </a:p>
        </p:txBody>
      </p:sp>
      <p:pic>
        <p:nvPicPr>
          <p:cNvPr id="4" name="図 3">
            <a:extLst>
              <a:ext uri="{FF2B5EF4-FFF2-40B4-BE49-F238E27FC236}">
                <a16:creationId xmlns:a16="http://schemas.microsoft.com/office/drawing/2014/main" id="{3E3D7661-4D66-D2EA-AB7E-A283BB77A967}"/>
              </a:ext>
            </a:extLst>
          </p:cNvPr>
          <p:cNvPicPr>
            <a:picLocks noChangeAspect="1"/>
          </p:cNvPicPr>
          <p:nvPr/>
        </p:nvPicPr>
        <p:blipFill rotWithShape="1">
          <a:blip r:embed="rId3">
            <a:extLst>
              <a:ext uri="{28A0092B-C50C-407E-A947-70E740481C1C}">
                <a14:useLocalDpi xmlns:a14="http://schemas.microsoft.com/office/drawing/2010/main" val="0"/>
              </a:ext>
            </a:extLst>
          </a:blip>
          <a:srcRect l="22818" r="17876"/>
          <a:stretch/>
        </p:blipFill>
        <p:spPr>
          <a:xfrm>
            <a:off x="7307875" y="1845210"/>
            <a:ext cx="4900167" cy="4647665"/>
          </a:xfrm>
          <a:prstGeom prst="rect">
            <a:avLst/>
          </a:prstGeom>
        </p:spPr>
      </p:pic>
    </p:spTree>
    <p:extLst>
      <p:ext uri="{BB962C8B-B14F-4D97-AF65-F5344CB8AC3E}">
        <p14:creationId xmlns:p14="http://schemas.microsoft.com/office/powerpoint/2010/main" val="1407001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7C14FD-ECE5-1655-61F9-CCC77887B490}"/>
              </a:ext>
            </a:extLst>
          </p:cNvPr>
          <p:cNvSpPr>
            <a:spLocks noGrp="1"/>
          </p:cNvSpPr>
          <p:nvPr>
            <p:ph type="title"/>
          </p:nvPr>
        </p:nvSpPr>
        <p:spPr>
          <a:xfrm>
            <a:off x="838200" y="329499"/>
            <a:ext cx="10515600" cy="1325563"/>
          </a:xfrm>
        </p:spPr>
        <p:txBody>
          <a:bodyPr/>
          <a:lstStyle/>
          <a:p>
            <a:r>
              <a:rPr kumimoji="1" lang="ja-JP" altLang="en-US"/>
              <a:t>アプリケーション案</a:t>
            </a:r>
          </a:p>
        </p:txBody>
      </p:sp>
      <p:sp>
        <p:nvSpPr>
          <p:cNvPr id="7" name="テキスト ボックス 6">
            <a:extLst>
              <a:ext uri="{FF2B5EF4-FFF2-40B4-BE49-F238E27FC236}">
                <a16:creationId xmlns:a16="http://schemas.microsoft.com/office/drawing/2014/main" id="{07DBD5F4-00B3-A964-76A9-A98E1E0D7F92}"/>
              </a:ext>
            </a:extLst>
          </p:cNvPr>
          <p:cNvSpPr txBox="1"/>
          <p:nvPr/>
        </p:nvSpPr>
        <p:spPr>
          <a:xfrm>
            <a:off x="4793722" y="5632621"/>
            <a:ext cx="2723823" cy="646331"/>
          </a:xfrm>
          <a:prstGeom prst="rect">
            <a:avLst/>
          </a:prstGeom>
          <a:noFill/>
        </p:spPr>
        <p:txBody>
          <a:bodyPr wrap="none" rtlCol="0">
            <a:spAutoFit/>
          </a:bodyPr>
          <a:lstStyle/>
          <a:p>
            <a:r>
              <a:rPr lang="ja-JP" altLang="en-US" dirty="0"/>
              <a:t>「一度きりの飲む」行為</a:t>
            </a:r>
          </a:p>
          <a:p>
            <a:endParaRPr kumimoji="1" lang="ja-JP" altLang="en-US" dirty="0"/>
          </a:p>
        </p:txBody>
      </p:sp>
      <p:sp>
        <p:nvSpPr>
          <p:cNvPr id="8" name="テキスト ボックス 7">
            <a:extLst>
              <a:ext uri="{FF2B5EF4-FFF2-40B4-BE49-F238E27FC236}">
                <a16:creationId xmlns:a16="http://schemas.microsoft.com/office/drawing/2014/main" id="{BE5B7B6E-783B-F6EC-D408-D5BA74538D2A}"/>
              </a:ext>
            </a:extLst>
          </p:cNvPr>
          <p:cNvSpPr txBox="1"/>
          <p:nvPr/>
        </p:nvSpPr>
        <p:spPr>
          <a:xfrm>
            <a:off x="9132050" y="5632621"/>
            <a:ext cx="2031325" cy="646331"/>
          </a:xfrm>
          <a:prstGeom prst="rect">
            <a:avLst/>
          </a:prstGeom>
          <a:noFill/>
        </p:spPr>
        <p:txBody>
          <a:bodyPr wrap="none" rtlCol="0">
            <a:spAutoFit/>
          </a:bodyPr>
          <a:lstStyle/>
          <a:p>
            <a:r>
              <a:rPr lang="ja-JP" altLang="en-US" dirty="0"/>
              <a:t>「飲み込む」体験</a:t>
            </a:r>
          </a:p>
          <a:p>
            <a:endParaRPr kumimoji="1" lang="ja-JP" altLang="en-US" dirty="0"/>
          </a:p>
        </p:txBody>
      </p:sp>
      <p:sp>
        <p:nvSpPr>
          <p:cNvPr id="9" name="テキスト ボックス 8">
            <a:extLst>
              <a:ext uri="{FF2B5EF4-FFF2-40B4-BE49-F238E27FC236}">
                <a16:creationId xmlns:a16="http://schemas.microsoft.com/office/drawing/2014/main" id="{76C13EE2-E108-25DC-CAA6-5C0B5474A6BF}"/>
              </a:ext>
            </a:extLst>
          </p:cNvPr>
          <p:cNvSpPr txBox="1"/>
          <p:nvPr/>
        </p:nvSpPr>
        <p:spPr>
          <a:xfrm>
            <a:off x="920966" y="5654287"/>
            <a:ext cx="2954655" cy="646331"/>
          </a:xfrm>
          <a:prstGeom prst="rect">
            <a:avLst/>
          </a:prstGeom>
          <a:noFill/>
        </p:spPr>
        <p:txBody>
          <a:bodyPr wrap="none" rtlCol="0">
            <a:spAutoFit/>
          </a:bodyPr>
          <a:lstStyle/>
          <a:p>
            <a:r>
              <a:rPr lang="ja-JP" altLang="en-US" dirty="0">
                <a:latin typeface="+mn-ea"/>
              </a:rPr>
              <a:t>飲む前後の「眺める」体験</a:t>
            </a:r>
            <a:endParaRPr lang="en-US" altLang="ja-JP" dirty="0">
              <a:latin typeface="+mn-ea"/>
            </a:endParaRPr>
          </a:p>
          <a:p>
            <a:endParaRPr kumimoji="1" lang="ja-JP" altLang="en-US" dirty="0"/>
          </a:p>
        </p:txBody>
      </p:sp>
      <p:pic>
        <p:nvPicPr>
          <p:cNvPr id="11" name="図 10">
            <a:extLst>
              <a:ext uri="{FF2B5EF4-FFF2-40B4-BE49-F238E27FC236}">
                <a16:creationId xmlns:a16="http://schemas.microsoft.com/office/drawing/2014/main" id="{80CBDAE3-D327-E128-2459-CCE4E0AE46D4}"/>
              </a:ext>
            </a:extLst>
          </p:cNvPr>
          <p:cNvPicPr>
            <a:picLocks noChangeAspect="1"/>
          </p:cNvPicPr>
          <p:nvPr/>
        </p:nvPicPr>
        <p:blipFill rotWithShape="1">
          <a:blip r:embed="rId3">
            <a:extLst>
              <a:ext uri="{28A0092B-C50C-407E-A947-70E740481C1C}">
                <a14:useLocalDpi xmlns:a14="http://schemas.microsoft.com/office/drawing/2010/main" val="0"/>
              </a:ext>
            </a:extLst>
          </a:blip>
          <a:srcRect t="30576" r="66297" b="38646"/>
          <a:stretch/>
        </p:blipFill>
        <p:spPr>
          <a:xfrm>
            <a:off x="761909" y="1443437"/>
            <a:ext cx="3272771" cy="4203053"/>
          </a:xfrm>
          <a:prstGeom prst="rect">
            <a:avLst/>
          </a:prstGeom>
        </p:spPr>
      </p:pic>
      <p:pic>
        <p:nvPicPr>
          <p:cNvPr id="13" name="図 12">
            <a:extLst>
              <a:ext uri="{FF2B5EF4-FFF2-40B4-BE49-F238E27FC236}">
                <a16:creationId xmlns:a16="http://schemas.microsoft.com/office/drawing/2014/main" id="{4C2DA4F5-8FBE-D860-676A-61E04B343BFA}"/>
              </a:ext>
            </a:extLst>
          </p:cNvPr>
          <p:cNvPicPr>
            <a:picLocks noChangeAspect="1"/>
          </p:cNvPicPr>
          <p:nvPr/>
        </p:nvPicPr>
        <p:blipFill rotWithShape="1">
          <a:blip r:embed="rId3">
            <a:extLst>
              <a:ext uri="{28A0092B-C50C-407E-A947-70E740481C1C}">
                <a14:useLocalDpi xmlns:a14="http://schemas.microsoft.com/office/drawing/2010/main" val="0"/>
              </a:ext>
            </a:extLst>
          </a:blip>
          <a:srcRect l="33960" t="30576" r="34313" b="38646"/>
          <a:stretch/>
        </p:blipFill>
        <p:spPr>
          <a:xfrm>
            <a:off x="4615222" y="1433648"/>
            <a:ext cx="3080824" cy="4203053"/>
          </a:xfrm>
          <a:prstGeom prst="rect">
            <a:avLst/>
          </a:prstGeom>
        </p:spPr>
      </p:pic>
      <p:pic>
        <p:nvPicPr>
          <p:cNvPr id="14" name="図 13">
            <a:extLst>
              <a:ext uri="{FF2B5EF4-FFF2-40B4-BE49-F238E27FC236}">
                <a16:creationId xmlns:a16="http://schemas.microsoft.com/office/drawing/2014/main" id="{D373C9EC-CB83-016A-C313-D02D98C96A23}"/>
              </a:ext>
            </a:extLst>
          </p:cNvPr>
          <p:cNvPicPr>
            <a:picLocks noChangeAspect="1"/>
          </p:cNvPicPr>
          <p:nvPr/>
        </p:nvPicPr>
        <p:blipFill rotWithShape="1">
          <a:blip r:embed="rId3">
            <a:extLst>
              <a:ext uri="{28A0092B-C50C-407E-A947-70E740481C1C}">
                <a14:useLocalDpi xmlns:a14="http://schemas.microsoft.com/office/drawing/2010/main" val="0"/>
              </a:ext>
            </a:extLst>
          </a:blip>
          <a:srcRect l="66297" t="30576" r="-1" b="38646"/>
          <a:stretch/>
        </p:blipFill>
        <p:spPr>
          <a:xfrm>
            <a:off x="8511328" y="1433649"/>
            <a:ext cx="3272771" cy="4203053"/>
          </a:xfrm>
          <a:prstGeom prst="rect">
            <a:avLst/>
          </a:prstGeom>
        </p:spPr>
      </p:pic>
    </p:spTree>
    <p:extLst>
      <p:ext uri="{BB962C8B-B14F-4D97-AF65-F5344CB8AC3E}">
        <p14:creationId xmlns:p14="http://schemas.microsoft.com/office/powerpoint/2010/main" val="4006822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905C71-BC01-58A6-1E70-C4E8BA81EF44}"/>
              </a:ext>
            </a:extLst>
          </p:cNvPr>
          <p:cNvSpPr>
            <a:spLocks noGrp="1"/>
          </p:cNvSpPr>
          <p:nvPr>
            <p:ph type="title"/>
          </p:nvPr>
        </p:nvSpPr>
        <p:spPr/>
        <p:txBody>
          <a:bodyPr/>
          <a:lstStyle/>
          <a:p>
            <a:r>
              <a:rPr lang="ja-JP" altLang="en-US"/>
              <a:t>まとめと今後の展望</a:t>
            </a:r>
            <a:endParaRPr kumimoji="1" lang="ja-JP" altLang="en-US"/>
          </a:p>
        </p:txBody>
      </p:sp>
      <p:sp>
        <p:nvSpPr>
          <p:cNvPr id="3" name="コンテンツ プレースホルダー 2">
            <a:extLst>
              <a:ext uri="{FF2B5EF4-FFF2-40B4-BE49-F238E27FC236}">
                <a16:creationId xmlns:a16="http://schemas.microsoft.com/office/drawing/2014/main" id="{66D44CF9-6427-A8E7-164F-F9919FF54CDE}"/>
              </a:ext>
            </a:extLst>
          </p:cNvPr>
          <p:cNvSpPr>
            <a:spLocks noGrp="1"/>
          </p:cNvSpPr>
          <p:nvPr>
            <p:ph idx="1"/>
          </p:nvPr>
        </p:nvSpPr>
        <p:spPr/>
        <p:txBody>
          <a:bodyPr>
            <a:normAutofit fontScale="92500" lnSpcReduction="20000"/>
          </a:bodyPr>
          <a:lstStyle/>
          <a:p>
            <a:pPr marL="0" indent="0">
              <a:buNone/>
            </a:pPr>
            <a:r>
              <a:rPr lang="ja-JP" altLang="en-US" dirty="0"/>
              <a:t>まとめ</a:t>
            </a:r>
            <a:endParaRPr lang="en-US" altLang="ja-JP" dirty="0"/>
          </a:p>
          <a:p>
            <a:r>
              <a:rPr lang="ja-JP" altLang="en-US" dirty="0"/>
              <a:t>「飲む」行為に着目</a:t>
            </a:r>
            <a:endParaRPr lang="en-US" altLang="ja-JP" dirty="0"/>
          </a:p>
          <a:p>
            <a:r>
              <a:rPr lang="ja-JP" altLang="en-US" dirty="0"/>
              <a:t>「グラスからの視点」を利用したグラス型ディスプレイ</a:t>
            </a:r>
            <a:endParaRPr lang="en-US" altLang="ja-JP" dirty="0"/>
          </a:p>
          <a:p>
            <a:r>
              <a:rPr lang="ja-JP" altLang="en-US" dirty="0"/>
              <a:t>リアルタイムな計測による視覚情報の提示</a:t>
            </a:r>
            <a:endParaRPr lang="en-US" altLang="ja-JP" dirty="0"/>
          </a:p>
          <a:p>
            <a:endParaRPr kumimoji="1" lang="en-US" altLang="ja-JP" dirty="0"/>
          </a:p>
          <a:p>
            <a:endParaRPr lang="en-US" altLang="ja-JP" dirty="0"/>
          </a:p>
          <a:p>
            <a:pPr marL="0" indent="0">
              <a:buNone/>
            </a:pPr>
            <a:r>
              <a:rPr kumimoji="1" lang="ja-JP" altLang="en-US" dirty="0"/>
              <a:t>今後の展望</a:t>
            </a:r>
            <a:endParaRPr kumimoji="1" lang="en-US" altLang="ja-JP" dirty="0"/>
          </a:p>
          <a:p>
            <a:r>
              <a:rPr kumimoji="1" lang="ja-JP" altLang="en-US" dirty="0"/>
              <a:t>アプリケーションの試作</a:t>
            </a:r>
            <a:endParaRPr kumimoji="1" lang="en-US" altLang="ja-JP" dirty="0"/>
          </a:p>
          <a:p>
            <a:r>
              <a:rPr lang="ja-JP" altLang="en-US" dirty="0"/>
              <a:t>プロトタイプの改良</a:t>
            </a:r>
            <a:endParaRPr lang="en-US" altLang="ja-JP" dirty="0"/>
          </a:p>
          <a:p>
            <a:r>
              <a:rPr lang="ja-JP" altLang="en-US" dirty="0"/>
              <a:t>グラスと人との関係性の多様さに対応したコンテンツの充実</a:t>
            </a:r>
            <a:endParaRPr lang="en-US" altLang="ja-JP" dirty="0"/>
          </a:p>
        </p:txBody>
      </p:sp>
    </p:spTree>
    <p:extLst>
      <p:ext uri="{BB962C8B-B14F-4D97-AF65-F5344CB8AC3E}">
        <p14:creationId xmlns:p14="http://schemas.microsoft.com/office/powerpoint/2010/main" val="21187418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821EB-5DB4-F059-5262-7D4E1FBDFA6B}"/>
              </a:ext>
            </a:extLst>
          </p:cNvPr>
          <p:cNvSpPr>
            <a:spLocks noGrp="1"/>
          </p:cNvSpPr>
          <p:nvPr>
            <p:ph type="title"/>
          </p:nvPr>
        </p:nvSpPr>
        <p:spPr/>
        <p:txBody>
          <a:bodyPr/>
          <a:lstStyle/>
          <a:p>
            <a:r>
              <a:rPr lang="ja-JP" altLang="en-US"/>
              <a:t>「飲む」＋「視覚」の関係性</a:t>
            </a:r>
            <a:endParaRPr kumimoji="1" lang="ja-JP" altLang="en-US"/>
          </a:p>
        </p:txBody>
      </p:sp>
      <p:sp>
        <p:nvSpPr>
          <p:cNvPr id="3" name="コンテンツ プレースホルダー 2">
            <a:extLst>
              <a:ext uri="{FF2B5EF4-FFF2-40B4-BE49-F238E27FC236}">
                <a16:creationId xmlns:a16="http://schemas.microsoft.com/office/drawing/2014/main" id="{79DB1715-AFCC-01B3-373D-B0C5C935F46F}"/>
              </a:ext>
            </a:extLst>
          </p:cNvPr>
          <p:cNvSpPr>
            <a:spLocks noGrp="1"/>
          </p:cNvSpPr>
          <p:nvPr>
            <p:ph idx="1"/>
          </p:nvPr>
        </p:nvSpPr>
        <p:spPr/>
        <p:txBody>
          <a:bodyPr/>
          <a:lstStyle/>
          <a:p>
            <a:pPr marL="0" indent="0">
              <a:buNone/>
            </a:pPr>
            <a:endParaRPr kumimoji="1" lang="en-US" altLang="ja-JP" dirty="0"/>
          </a:p>
          <a:p>
            <a:pPr marL="0" indent="0">
              <a:buNone/>
            </a:pPr>
            <a:r>
              <a:rPr kumimoji="1" lang="ja-JP" altLang="en-US"/>
              <a:t>・飲みたくなるか</a:t>
            </a:r>
            <a:r>
              <a:rPr lang="en-US" altLang="ja-JP" dirty="0"/>
              <a:t>(</a:t>
            </a:r>
            <a:r>
              <a:rPr lang="ja-JP" altLang="en-US"/>
              <a:t>グラスとの関わりがある前</a:t>
            </a:r>
            <a:r>
              <a:rPr lang="en-US" altLang="ja-JP" dirty="0"/>
              <a:t>)</a:t>
            </a:r>
            <a:r>
              <a:rPr kumimoji="1" lang="ja-JP" altLang="en-US"/>
              <a:t>　</a:t>
            </a:r>
            <a:endParaRPr kumimoji="1" lang="en-US" altLang="ja-JP" dirty="0"/>
          </a:p>
          <a:p>
            <a:pPr marL="0" indent="0">
              <a:buNone/>
            </a:pPr>
            <a:endParaRPr lang="en-US" altLang="ja-JP" dirty="0"/>
          </a:p>
          <a:p>
            <a:pPr marL="0" indent="0">
              <a:buNone/>
            </a:pPr>
            <a:r>
              <a:rPr kumimoji="1" lang="ja-JP" altLang="en-US"/>
              <a:t>　パッケージや飲料の色など</a:t>
            </a:r>
            <a:endParaRPr kumimoji="1" lang="en-US" altLang="ja-JP" dirty="0"/>
          </a:p>
          <a:p>
            <a:pPr marL="0" indent="0">
              <a:buNone/>
            </a:pPr>
            <a:endParaRPr kumimoji="1" lang="en-US" altLang="ja-JP" dirty="0"/>
          </a:p>
          <a:p>
            <a:pPr marL="0" indent="0">
              <a:buNone/>
            </a:pPr>
            <a:r>
              <a:rPr lang="ja-JP" altLang="en-US"/>
              <a:t>・飲んでいる最中</a:t>
            </a:r>
            <a:r>
              <a:rPr lang="en-US" altLang="ja-JP" dirty="0"/>
              <a:t>(</a:t>
            </a:r>
            <a:r>
              <a:rPr lang="ja-JP" altLang="en-US"/>
              <a:t>グラスとの関わりがある状態</a:t>
            </a:r>
            <a:r>
              <a:rPr lang="en-US" altLang="ja-JP" dirty="0"/>
              <a:t>)</a:t>
            </a:r>
          </a:p>
          <a:p>
            <a:pPr marL="0" indent="0">
              <a:buNone/>
            </a:pPr>
            <a:endParaRPr kumimoji="1" lang="en-US" altLang="ja-JP" dirty="0"/>
          </a:p>
          <a:p>
            <a:pPr marL="0" indent="0">
              <a:buNone/>
            </a:pPr>
            <a:r>
              <a:rPr lang="ja-JP" altLang="en-US"/>
              <a:t>　見た目から炭酸を感じる</a:t>
            </a:r>
            <a:endParaRPr kumimoji="1" lang="ja-JP" altLang="en-US"/>
          </a:p>
        </p:txBody>
      </p:sp>
    </p:spTree>
    <p:extLst>
      <p:ext uri="{BB962C8B-B14F-4D97-AF65-F5344CB8AC3E}">
        <p14:creationId xmlns:p14="http://schemas.microsoft.com/office/powerpoint/2010/main" val="346084429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e29e7cff-0947-4702-a1cc-35cd74a43180" xsi:nil="true"/>
    <lcf76f155ced4ddcb4097134ff3c332f xmlns="76b706a0-cfb0-49a7-8554-e8c8148d4039">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4161C452B07884291109C89FA86C1D5" ma:contentTypeVersion="14" ma:contentTypeDescription="新しいドキュメントを作成します。" ma:contentTypeScope="" ma:versionID="a52706673c3c2b991ca905cb79cdeb3c">
  <xsd:schema xmlns:xsd="http://www.w3.org/2001/XMLSchema" xmlns:xs="http://www.w3.org/2001/XMLSchema" xmlns:p="http://schemas.microsoft.com/office/2006/metadata/properties" xmlns:ns2="76b706a0-cfb0-49a7-8554-e8c8148d4039" xmlns:ns3="e29e7cff-0947-4702-a1cc-35cd74a43180" targetNamespace="http://schemas.microsoft.com/office/2006/metadata/properties" ma:root="true" ma:fieldsID="aaa3a0854c11eaa5590e33fe074c69f6" ns2:_="" ns3:_="">
    <xsd:import namespace="76b706a0-cfb0-49a7-8554-e8c8148d4039"/>
    <xsd:import namespace="e29e7cff-0947-4702-a1cc-35cd74a4318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b706a0-cfb0-49a7-8554-e8c8148d4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ternalName="MediaServiceLocation" ma:readOnly="true">
      <xsd:simpleType>
        <xsd:restriction base="dms:Text"/>
      </xsd:simpleType>
    </xsd:element>
    <xsd:element name="lcf76f155ced4ddcb4097134ff3c332f" ma:index="20" nillable="true" ma:taxonomy="true" ma:internalName="lcf76f155ced4ddcb4097134ff3c332f" ma:taxonomyFieldName="MediaServiceImageTags" ma:displayName="画像タグ" ma:readOnly="false" ma:fieldId="{5cf76f15-5ced-4ddc-b409-7134ff3c332f}" ma:taxonomyMulti="true" ma:sspId="fea30df1-c875-4ba9-8755-b98851a0f55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29e7cff-0947-4702-a1cc-35cd74a43180" elementFormDefault="qualified">
    <xsd:import namespace="http://schemas.microsoft.com/office/2006/documentManagement/types"/>
    <xsd:import namespace="http://schemas.microsoft.com/office/infopath/2007/PartnerControls"/>
    <xsd:element name="SharedWithUsers" ma:index="17"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共有相手の詳細情報" ma:internalName="SharedWithDetails" ma:readOnly="true">
      <xsd:simpleType>
        <xsd:restriction base="dms:Note">
          <xsd:maxLength value="255"/>
        </xsd:restriction>
      </xsd:simpleType>
    </xsd:element>
    <xsd:element name="TaxCatchAll" ma:index="21" nillable="true" ma:displayName="Taxonomy Catch All Column" ma:hidden="true" ma:list="{eab174a2-34c3-4ace-b420-4a67fde0e18d}" ma:internalName="TaxCatchAll" ma:showField="CatchAllData" ma:web="e29e7cff-0947-4702-a1cc-35cd74a4318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43CE02-3476-4F0E-89CB-A18B5A7A9CAA}">
  <ds:schemaRefs>
    <ds:schemaRef ds:uri="http://schemas.microsoft.com/office/2006/metadata/properties"/>
    <ds:schemaRef ds:uri="http://schemas.microsoft.com/office/infopath/2007/PartnerControls"/>
    <ds:schemaRef ds:uri="e29e7cff-0947-4702-a1cc-35cd74a43180"/>
    <ds:schemaRef ds:uri="76b706a0-cfb0-49a7-8554-e8c8148d4039"/>
  </ds:schemaRefs>
</ds:datastoreItem>
</file>

<file path=customXml/itemProps2.xml><?xml version="1.0" encoding="utf-8"?>
<ds:datastoreItem xmlns:ds="http://schemas.openxmlformats.org/officeDocument/2006/customXml" ds:itemID="{79456844-9CB3-498B-B098-C8AFE334E3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b706a0-cfb0-49a7-8554-e8c8148d4039"/>
    <ds:schemaRef ds:uri="e29e7cff-0947-4702-a1cc-35cd74a431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6741ED-35D6-414B-911D-8881FD5B59C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5292</TotalTime>
  <Words>1129</Words>
  <Application>Microsoft Office PowerPoint</Application>
  <PresentationFormat>ワイド画面</PresentationFormat>
  <Paragraphs>108</Paragraphs>
  <Slides>8</Slides>
  <Notes>7</Notes>
  <HiddenSlides>1</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8</vt:i4>
      </vt:variant>
    </vt:vector>
  </HeadingPairs>
  <TitlesOfParts>
    <vt:vector size="12" baseType="lpstr">
      <vt:lpstr>游ゴシック</vt:lpstr>
      <vt:lpstr>游ゴシック Light</vt:lpstr>
      <vt:lpstr>Arial</vt:lpstr>
      <vt:lpstr>Office テーマ</vt:lpstr>
      <vt:lpstr>飲む行為に付加価値を与えるグラス型ディスプレイ</vt:lpstr>
      <vt:lpstr>PowerPoint プレゼンテーション</vt:lpstr>
      <vt:lpstr>提案</vt:lpstr>
      <vt:lpstr>提案するデバイス</vt:lpstr>
      <vt:lpstr>プロトタイピング</vt:lpstr>
      <vt:lpstr>アプリケーション案</vt:lpstr>
      <vt:lpstr>まとめと今後の展望</vt:lpstr>
      <vt:lpstr>「飲む」＋「視覚」の関係性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U☆PoC</dc:title>
  <dc:creator>石井 万里</dc:creator>
  <cp:lastModifiedBy>石井 万里</cp:lastModifiedBy>
  <cp:revision>15</cp:revision>
  <dcterms:created xsi:type="dcterms:W3CDTF">2022-04-25T00:58:47Z</dcterms:created>
  <dcterms:modified xsi:type="dcterms:W3CDTF">2022-06-09T13:03:22Z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0x01010044161C452B07884291109C89FA86C1D5</vt:lpwstr>
  </property>
</Properties>
</file>

<file path=docProps/thumbnail.jpeg>
</file>